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ddb805ae9_0_12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Google Shape;153;g3ddb805ae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3ddb805ae9_0_13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Google Shape;91;g3ddb805ae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ddb805ae9_0_13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Google Shape;97;g3ddb805ae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00"/>
              <a:t>Speset </a:t>
            </a:r>
            <a:r>
              <a:rPr lang="en" sz="1000"/>
              <a:t>sells school-supplement or school-alternative resources for children grades K-8.</a:t>
            </a:r>
            <a:endParaRPr sz="1000"/>
          </a:p>
          <a:p>
            <a:pPr indent="0" lvl="0" marL="0" rtl="0">
              <a:spcBef>
                <a:spcPts val="0"/>
              </a:spcBef>
              <a:spcAft>
                <a:spcPts val="0"/>
              </a:spcAft>
              <a:buNone/>
            </a:pPr>
            <a:r>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ddb805ae9_0_15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Google Shape;104;g3ddb805ae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ddb805ae9_0_19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Google Shape;112;g3ddb805ae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ddb805ae9_0_16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Google Shape;120;g3ddb805ae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ddb805ae9_0_16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Google Shape;127;g3ddb805ae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ddb805ae9_0_17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Google Shape;135;g3ddb805ae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ddb805ae9_0_18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Google Shape;141;g3ddb805ae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linkedin.com/in/jenya-lestina/" TargetMode="External"/><Relationship Id="rId4" Type="http://schemas.openxmlformats.org/officeDocument/2006/relationships/hyperlink" Target="http://jenyalestin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peset.co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idx="1" type="subTitle"/>
          </p:nvPr>
        </p:nvSpPr>
        <p:spPr>
          <a:xfrm>
            <a:off x="729450" y="2028600"/>
            <a:ext cx="3928800" cy="151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t>Personal pitch deck</a:t>
            </a:r>
            <a:endParaRPr sz="2000"/>
          </a:p>
          <a:p>
            <a:pPr indent="0" lvl="0" marL="0" rtl="0">
              <a:spcBef>
                <a:spcPts val="0"/>
              </a:spcBef>
              <a:spcAft>
                <a:spcPts val="0"/>
              </a:spcAft>
              <a:buNone/>
            </a:pPr>
            <a:r>
              <a:rPr lang="en" sz="2000"/>
              <a:t>August 2018</a:t>
            </a:r>
            <a:endParaRPr sz="2000"/>
          </a:p>
        </p:txBody>
      </p:sp>
      <p:pic>
        <p:nvPicPr>
          <p:cNvPr id="87" name="Google Shape;87;p13"/>
          <p:cNvPicPr preferRelativeResize="0"/>
          <p:nvPr/>
        </p:nvPicPr>
        <p:blipFill>
          <a:blip r:embed="rId3">
            <a:alphaModFix/>
          </a:blip>
          <a:stretch>
            <a:fillRect/>
          </a:stretch>
        </p:blipFill>
        <p:spPr>
          <a:xfrm>
            <a:off x="5183775" y="594425"/>
            <a:ext cx="3026126" cy="4384550"/>
          </a:xfrm>
          <a:prstGeom prst="rect">
            <a:avLst/>
          </a:prstGeom>
          <a:noFill/>
          <a:ln>
            <a:noFill/>
          </a:ln>
        </p:spPr>
      </p:pic>
      <p:sp>
        <p:nvSpPr>
          <p:cNvPr id="88" name="Google Shape;88;p13"/>
          <p:cNvSpPr txBox="1"/>
          <p:nvPr>
            <p:ph idx="4294967295" type="title"/>
          </p:nvPr>
        </p:nvSpPr>
        <p:spPr>
          <a:xfrm>
            <a:off x="729450" y="1318650"/>
            <a:ext cx="3928800" cy="646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t>Jenya Lestina</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I look forward to working with you!</a:t>
            </a:r>
            <a:endParaRPr sz="3000"/>
          </a:p>
        </p:txBody>
      </p:sp>
      <p:sp>
        <p:nvSpPr>
          <p:cNvPr id="156" name="Google Shape;156;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LinkedIn: </a:t>
            </a:r>
            <a:r>
              <a:rPr lang="en" sz="1800" u="sng">
                <a:solidFill>
                  <a:schemeClr val="hlink"/>
                </a:solidFill>
                <a:hlinkClick r:id="rId3"/>
              </a:rPr>
              <a:t>jenya-lestina</a:t>
            </a:r>
            <a:endParaRPr sz="1800"/>
          </a:p>
          <a:p>
            <a:pPr indent="0" lvl="0" marL="0" rtl="0">
              <a:spcBef>
                <a:spcPts val="1600"/>
              </a:spcBef>
              <a:spcAft>
                <a:spcPts val="0"/>
              </a:spcAft>
              <a:buNone/>
            </a:pPr>
            <a:r>
              <a:rPr lang="en" sz="1800" u="sng">
                <a:solidFill>
                  <a:schemeClr val="hlink"/>
                </a:solidFill>
                <a:hlinkClick r:id="rId4"/>
              </a:rPr>
              <a:t>jenyalestina.com</a:t>
            </a:r>
            <a:endParaRPr sz="1800"/>
          </a:p>
          <a:p>
            <a:pPr indent="0" lvl="0" marL="0">
              <a:spcBef>
                <a:spcPts val="1600"/>
              </a:spcBef>
              <a:spcAft>
                <a:spcPts val="1600"/>
              </a:spcAft>
              <a:buNone/>
            </a:pPr>
            <a:r>
              <a:rPr lang="en" sz="1800"/>
              <a:t>412-477-0566</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ctrTitle"/>
          </p:nvPr>
        </p:nvSpPr>
        <p:spPr>
          <a:xfrm>
            <a:off x="729450" y="1322450"/>
            <a:ext cx="7688100" cy="909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 artist in code</a:t>
            </a:r>
            <a:endParaRPr/>
          </a:p>
        </p:txBody>
      </p:sp>
      <p:sp>
        <p:nvSpPr>
          <p:cNvPr id="94" name="Google Shape;94;p14"/>
          <p:cNvSpPr txBox="1"/>
          <p:nvPr>
            <p:ph idx="1" type="subTitle"/>
          </p:nvPr>
        </p:nvSpPr>
        <p:spPr>
          <a:xfrm>
            <a:off x="729625" y="2232050"/>
            <a:ext cx="7688100" cy="185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 have a passion for creating elegant solutions to complex problems.</a:t>
            </a:r>
            <a:endParaRPr/>
          </a:p>
          <a:p>
            <a:pPr indent="0" lvl="0" marL="0">
              <a:spcBef>
                <a:spcPts val="0"/>
              </a:spcBef>
              <a:spcAft>
                <a:spcPts val="0"/>
              </a:spcAft>
              <a:buNone/>
            </a:pPr>
            <a:r>
              <a:t/>
            </a:r>
            <a:endParaRPr/>
          </a:p>
          <a:p>
            <a:pPr indent="0" lvl="0" marL="0">
              <a:spcBef>
                <a:spcPts val="0"/>
              </a:spcBef>
              <a:spcAft>
                <a:spcPts val="0"/>
              </a:spcAft>
              <a:buNone/>
            </a:pPr>
            <a:r>
              <a:rPr lang="en"/>
              <a:t>I’ve built websites the way Iron Man built his first suit: with spare parts and by hand. I taught myself web development, SQL, Java, and more.</a:t>
            </a:r>
            <a:endParaRPr/>
          </a:p>
          <a:p>
            <a:pPr indent="0" lvl="0" marL="0">
              <a:spcBef>
                <a:spcPts val="0"/>
              </a:spcBef>
              <a:spcAft>
                <a:spcPts val="0"/>
              </a:spcAft>
              <a:buNone/>
            </a:pPr>
            <a:r>
              <a:t/>
            </a:r>
            <a:endParaRPr/>
          </a:p>
          <a:p>
            <a:pPr indent="0" lvl="0" marL="0">
              <a:spcBef>
                <a:spcPts val="0"/>
              </a:spcBef>
              <a:spcAft>
                <a:spcPts val="0"/>
              </a:spcAft>
              <a:buNone/>
            </a:pPr>
            <a:r>
              <a:rPr lang="en"/>
              <a:t>Now I want to use these skills to help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idx="4294967295" type="title"/>
          </p:nvPr>
        </p:nvSpPr>
        <p:spPr>
          <a:xfrm>
            <a:off x="653250" y="1318650"/>
            <a:ext cx="3928800" cy="646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t>Experience</a:t>
            </a:r>
            <a:endParaRPr sz="3600"/>
          </a:p>
        </p:txBody>
      </p:sp>
      <p:sp>
        <p:nvSpPr>
          <p:cNvPr id="100" name="Google Shape;100;p15"/>
          <p:cNvSpPr txBox="1"/>
          <p:nvPr/>
        </p:nvSpPr>
        <p:spPr>
          <a:xfrm>
            <a:off x="653250" y="3351525"/>
            <a:ext cx="7806600" cy="1013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600"/>
              <a:t>I created the website for </a:t>
            </a:r>
            <a:r>
              <a:rPr lang="en" sz="1600" u="sng">
                <a:solidFill>
                  <a:schemeClr val="hlink"/>
                </a:solidFill>
                <a:hlinkClick r:id="rId3"/>
              </a:rPr>
              <a:t>http://speset.com/</a:t>
            </a:r>
            <a:r>
              <a:rPr lang="en" sz="1600"/>
              <a:t>, which includes a mailing list form. </a:t>
            </a:r>
            <a:r>
              <a:rPr lang="en" sz="1600"/>
              <a:t>Speset now has over 100 subscribers to their mailing list, using no marketing besides the on-site content. They can use this mailing list to alert subscribers when a new book comes out.</a:t>
            </a:r>
            <a:endParaRPr sz="1600"/>
          </a:p>
        </p:txBody>
      </p:sp>
      <p:pic>
        <p:nvPicPr>
          <p:cNvPr id="101" name="Google Shape;101;p15"/>
          <p:cNvPicPr preferRelativeResize="0"/>
          <p:nvPr/>
        </p:nvPicPr>
        <p:blipFill>
          <a:blip r:embed="rId4">
            <a:alphaModFix/>
          </a:blip>
          <a:stretch>
            <a:fillRect/>
          </a:stretch>
        </p:blipFill>
        <p:spPr>
          <a:xfrm>
            <a:off x="1620250" y="2141025"/>
            <a:ext cx="5702906" cy="101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Projects</a:t>
            </a:r>
            <a:endParaRPr sz="3600"/>
          </a:p>
        </p:txBody>
      </p:sp>
      <p:sp>
        <p:nvSpPr>
          <p:cNvPr id="107" name="Google Shape;107;p16"/>
          <p:cNvSpPr txBox="1"/>
          <p:nvPr>
            <p:ph idx="1" type="subTitle"/>
          </p:nvPr>
        </p:nvSpPr>
        <p:spPr>
          <a:xfrm>
            <a:off x="729625" y="2238912"/>
            <a:ext cx="2946000" cy="101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My mother owns several businesses, and as such I’ve been working for her and her clients for a number of years </a:t>
            </a:r>
            <a:endParaRPr/>
          </a:p>
        </p:txBody>
      </p:sp>
      <p:pic>
        <p:nvPicPr>
          <p:cNvPr id="108" name="Google Shape;108;p16"/>
          <p:cNvPicPr preferRelativeResize="0"/>
          <p:nvPr/>
        </p:nvPicPr>
        <p:blipFill>
          <a:blip r:embed="rId3">
            <a:alphaModFix/>
          </a:blip>
          <a:stretch>
            <a:fillRect/>
          </a:stretch>
        </p:blipFill>
        <p:spPr>
          <a:xfrm>
            <a:off x="3578200" y="770324"/>
            <a:ext cx="5184800" cy="2463349"/>
          </a:xfrm>
          <a:prstGeom prst="rect">
            <a:avLst/>
          </a:prstGeom>
          <a:noFill/>
          <a:ln>
            <a:noFill/>
          </a:ln>
        </p:spPr>
      </p:pic>
      <p:sp>
        <p:nvSpPr>
          <p:cNvPr id="109" name="Google Shape;109;p16"/>
          <p:cNvSpPr txBox="1"/>
          <p:nvPr/>
        </p:nvSpPr>
        <p:spPr>
          <a:xfrm>
            <a:off x="729450" y="3233750"/>
            <a:ext cx="8262000" cy="110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600">
                <a:solidFill>
                  <a:schemeClr val="accent1"/>
                </a:solidFill>
                <a:latin typeface="Lato"/>
                <a:ea typeface="Lato"/>
                <a:cs typeface="Lato"/>
                <a:sym typeface="Lato"/>
              </a:rPr>
              <a:t>now.  One of my biggest projects was the creation of the Speset website, including graphics and integrated mailing list. This is a better option for the business than simply putting their books on Amazon, since customers can see all their products in one place.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ctrTitle"/>
          </p:nvPr>
        </p:nvSpPr>
        <p:spPr>
          <a:xfrm>
            <a:off x="729450" y="1322450"/>
            <a:ext cx="2145600" cy="788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Projects</a:t>
            </a:r>
            <a:endParaRPr sz="3600"/>
          </a:p>
        </p:txBody>
      </p:sp>
      <p:sp>
        <p:nvSpPr>
          <p:cNvPr id="115" name="Google Shape;115;p17"/>
          <p:cNvSpPr txBox="1"/>
          <p:nvPr>
            <p:ph idx="1" type="subTitle"/>
          </p:nvPr>
        </p:nvSpPr>
        <p:spPr>
          <a:xfrm>
            <a:off x="729625" y="2171425"/>
            <a:ext cx="2036100" cy="2454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 helped to create the website for Ellis Wyatt, a roofing company. The webpage helps the growing company to attract potential customers and increase publicity.</a:t>
            </a:r>
            <a:endParaRPr/>
          </a:p>
        </p:txBody>
      </p:sp>
      <p:pic>
        <p:nvPicPr>
          <p:cNvPr id="116" name="Google Shape;116;p17"/>
          <p:cNvPicPr preferRelativeResize="0"/>
          <p:nvPr/>
        </p:nvPicPr>
        <p:blipFill>
          <a:blip r:embed="rId3">
            <a:alphaModFix/>
          </a:blip>
          <a:stretch>
            <a:fillRect/>
          </a:stretch>
        </p:blipFill>
        <p:spPr>
          <a:xfrm>
            <a:off x="2875050" y="720650"/>
            <a:ext cx="5964151" cy="2833626"/>
          </a:xfrm>
          <a:prstGeom prst="rect">
            <a:avLst/>
          </a:prstGeom>
          <a:noFill/>
          <a:ln>
            <a:noFill/>
          </a:ln>
        </p:spPr>
      </p:pic>
      <p:pic>
        <p:nvPicPr>
          <p:cNvPr id="117" name="Google Shape;117;p17"/>
          <p:cNvPicPr preferRelativeResize="0"/>
          <p:nvPr/>
        </p:nvPicPr>
        <p:blipFill rotWithShape="1">
          <a:blip r:embed="rId4">
            <a:alphaModFix/>
          </a:blip>
          <a:srcRect b="39143" l="0" r="0" t="0"/>
          <a:stretch/>
        </p:blipFill>
        <p:spPr>
          <a:xfrm>
            <a:off x="2875050" y="3419575"/>
            <a:ext cx="5964151" cy="120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type="ctrTitle"/>
          </p:nvPr>
        </p:nvSpPr>
        <p:spPr>
          <a:xfrm>
            <a:off x="729450" y="1322450"/>
            <a:ext cx="2327400" cy="76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Projects</a:t>
            </a:r>
            <a:endParaRPr sz="3600"/>
          </a:p>
        </p:txBody>
      </p:sp>
      <p:sp>
        <p:nvSpPr>
          <p:cNvPr id="123" name="Google Shape;123;p18"/>
          <p:cNvSpPr txBox="1"/>
          <p:nvPr>
            <p:ph idx="1" type="subTitle"/>
          </p:nvPr>
        </p:nvSpPr>
        <p:spPr>
          <a:xfrm>
            <a:off x="729450" y="2180150"/>
            <a:ext cx="3190200" cy="247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an input screen from the front end for an application that will eventually be used by roofers at Ellis Wyatt  to create quotes for customers. This solution will improve the way roofers create quotes: before, they created quotes by  typing information into Excel.</a:t>
            </a:r>
            <a:endParaRPr/>
          </a:p>
        </p:txBody>
      </p:sp>
      <p:pic>
        <p:nvPicPr>
          <p:cNvPr id="124" name="Google Shape;124;p18"/>
          <p:cNvPicPr preferRelativeResize="0"/>
          <p:nvPr/>
        </p:nvPicPr>
        <p:blipFill>
          <a:blip r:embed="rId3">
            <a:alphaModFix/>
          </a:blip>
          <a:stretch>
            <a:fillRect/>
          </a:stretch>
        </p:blipFill>
        <p:spPr>
          <a:xfrm>
            <a:off x="3994350" y="1028700"/>
            <a:ext cx="4768650" cy="34171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Projects</a:t>
            </a:r>
            <a:endParaRPr sz="3600"/>
          </a:p>
        </p:txBody>
      </p:sp>
      <p:sp>
        <p:nvSpPr>
          <p:cNvPr id="130" name="Google Shape;130;p19"/>
          <p:cNvSpPr txBox="1"/>
          <p:nvPr>
            <p:ph idx="1" type="subTitle"/>
          </p:nvPr>
        </p:nvSpPr>
        <p:spPr>
          <a:xfrm>
            <a:off x="729450" y="2273677"/>
            <a:ext cx="2365500" cy="1341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most recent project is my personal website. It’s designed to show all my skills in one place and to be an</a:t>
            </a:r>
            <a:endParaRPr/>
          </a:p>
        </p:txBody>
      </p:sp>
      <p:sp>
        <p:nvSpPr>
          <p:cNvPr id="131" name="Google Shape;131;p19"/>
          <p:cNvSpPr txBox="1"/>
          <p:nvPr/>
        </p:nvSpPr>
        <p:spPr>
          <a:xfrm>
            <a:off x="727950" y="3521388"/>
            <a:ext cx="8014200" cy="837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600">
                <a:solidFill>
                  <a:schemeClr val="accent1"/>
                </a:solidFill>
                <a:latin typeface="Lato"/>
                <a:ea typeface="Lato"/>
                <a:cs typeface="Lato"/>
                <a:sym typeface="Lato"/>
              </a:rPr>
              <a:t>i</a:t>
            </a:r>
            <a:r>
              <a:rPr lang="en" sz="1600">
                <a:solidFill>
                  <a:schemeClr val="accent1"/>
                </a:solidFill>
                <a:latin typeface="Lato"/>
                <a:ea typeface="Lato"/>
                <a:cs typeface="Lato"/>
                <a:sym typeface="Lato"/>
              </a:rPr>
              <a:t>nteractive example of my web design and development skills. This was the main reason I decided to hand-code it instead of creating it with a service like SquareSpace or WordPress, even though hand-coding took much longer.</a:t>
            </a:r>
            <a:endParaRPr sz="1600">
              <a:solidFill>
                <a:schemeClr val="accent1"/>
              </a:solidFill>
              <a:latin typeface="Lato"/>
              <a:ea typeface="Lato"/>
              <a:cs typeface="Lato"/>
              <a:sym typeface="Lato"/>
            </a:endParaRPr>
          </a:p>
        </p:txBody>
      </p:sp>
      <p:pic>
        <p:nvPicPr>
          <p:cNvPr id="132" name="Google Shape;132;p19"/>
          <p:cNvPicPr preferRelativeResize="0"/>
          <p:nvPr/>
        </p:nvPicPr>
        <p:blipFill>
          <a:blip r:embed="rId3">
            <a:alphaModFix/>
          </a:blip>
          <a:stretch>
            <a:fillRect/>
          </a:stretch>
        </p:blipFill>
        <p:spPr>
          <a:xfrm>
            <a:off x="3095275" y="782550"/>
            <a:ext cx="5820126" cy="277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0"/>
          <p:cNvSpPr txBox="1"/>
          <p:nvPr>
            <p:ph type="ctrTitle"/>
          </p:nvPr>
        </p:nvSpPr>
        <p:spPr>
          <a:xfrm>
            <a:off x="729450" y="1322450"/>
            <a:ext cx="1599600" cy="169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Top Soft Skills</a:t>
            </a:r>
            <a:endParaRPr sz="3600"/>
          </a:p>
        </p:txBody>
      </p:sp>
      <p:pic>
        <p:nvPicPr>
          <p:cNvPr id="138" name="Google Shape;138;p20" title="Points scored"/>
          <p:cNvPicPr preferRelativeResize="0"/>
          <p:nvPr/>
        </p:nvPicPr>
        <p:blipFill>
          <a:blip r:embed="rId3">
            <a:alphaModFix/>
          </a:blip>
          <a:stretch>
            <a:fillRect/>
          </a:stretch>
        </p:blipFill>
        <p:spPr>
          <a:xfrm>
            <a:off x="2788125" y="1017650"/>
            <a:ext cx="5858199" cy="30272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1"/>
          <p:cNvSpPr txBox="1"/>
          <p:nvPr>
            <p:ph type="ctrTitle"/>
          </p:nvPr>
        </p:nvSpPr>
        <p:spPr>
          <a:xfrm>
            <a:off x="2731500" y="951100"/>
            <a:ext cx="3528600" cy="66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Endorsements</a:t>
            </a:r>
            <a:endParaRPr sz="3600"/>
          </a:p>
        </p:txBody>
      </p:sp>
      <p:sp>
        <p:nvSpPr>
          <p:cNvPr id="144" name="Google Shape;144;p21"/>
          <p:cNvSpPr txBox="1"/>
          <p:nvPr>
            <p:ph idx="1" type="subTitle"/>
          </p:nvPr>
        </p:nvSpPr>
        <p:spPr>
          <a:xfrm>
            <a:off x="2680950" y="1760750"/>
            <a:ext cx="5859300" cy="998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Jenya in the development of the Web page for Ellis Wyatt Properties displayed intuitive insight into the needs of our company. With input from the Ellis Wyatt Team, she developed a clearly designed page with meets our needs and is helping us build our business.</a:t>
            </a:r>
            <a:endParaRPr sz="1400"/>
          </a:p>
        </p:txBody>
      </p:sp>
      <p:sp>
        <p:nvSpPr>
          <p:cNvPr id="145" name="Google Shape;145;p21"/>
          <p:cNvSpPr txBox="1"/>
          <p:nvPr>
            <p:ph idx="1" type="subTitle"/>
          </p:nvPr>
        </p:nvSpPr>
        <p:spPr>
          <a:xfrm>
            <a:off x="2680950" y="3117525"/>
            <a:ext cx="5859300" cy="1674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Jenya is bright, energetic, enthusiastic, and a joy to work with. For the last few years she has helped me in a variety of ways. She proofed many of my documents and proposals, helped build or improve several web sites, and helped create several excellent powerpoint presentations. We also had many discussions about the companies I was working with and the world of business in general. She asked good questions and is eager to learn. I look forward to continuing to work with Jenya.</a:t>
            </a:r>
            <a:endParaRPr sz="1400"/>
          </a:p>
        </p:txBody>
      </p:sp>
      <p:cxnSp>
        <p:nvCxnSpPr>
          <p:cNvPr id="146" name="Google Shape;146;p21"/>
          <p:cNvCxnSpPr/>
          <p:nvPr/>
        </p:nvCxnSpPr>
        <p:spPr>
          <a:xfrm flipH="1" rot="10800000">
            <a:off x="521850" y="2978088"/>
            <a:ext cx="8018400" cy="72900"/>
          </a:xfrm>
          <a:prstGeom prst="straightConnector1">
            <a:avLst/>
          </a:prstGeom>
          <a:noFill/>
          <a:ln cap="flat" cmpd="sng" w="9525">
            <a:solidFill>
              <a:schemeClr val="dk2"/>
            </a:solidFill>
            <a:prstDash val="solid"/>
            <a:round/>
            <a:headEnd len="med" w="med" type="none"/>
            <a:tailEnd len="med" w="med" type="none"/>
          </a:ln>
        </p:spPr>
      </p:cxnSp>
      <p:pic>
        <p:nvPicPr>
          <p:cNvPr id="147" name="Google Shape;147;p21"/>
          <p:cNvPicPr preferRelativeResize="0"/>
          <p:nvPr/>
        </p:nvPicPr>
        <p:blipFill>
          <a:blip r:embed="rId3">
            <a:alphaModFix/>
          </a:blip>
          <a:stretch>
            <a:fillRect/>
          </a:stretch>
        </p:blipFill>
        <p:spPr>
          <a:xfrm>
            <a:off x="1095475" y="3203399"/>
            <a:ext cx="1067250" cy="1057883"/>
          </a:xfrm>
          <a:prstGeom prst="rect">
            <a:avLst/>
          </a:prstGeom>
          <a:noFill/>
          <a:ln>
            <a:noFill/>
          </a:ln>
        </p:spPr>
      </p:pic>
      <p:pic>
        <p:nvPicPr>
          <p:cNvPr id="148" name="Google Shape;148;p21"/>
          <p:cNvPicPr preferRelativeResize="0"/>
          <p:nvPr/>
        </p:nvPicPr>
        <p:blipFill rotWithShape="1">
          <a:blip r:embed="rId4">
            <a:alphaModFix/>
          </a:blip>
          <a:srcRect b="0" l="0" r="0" t="22106"/>
          <a:stretch/>
        </p:blipFill>
        <p:spPr>
          <a:xfrm>
            <a:off x="1095475" y="1463348"/>
            <a:ext cx="1067239" cy="1108400"/>
          </a:xfrm>
          <a:prstGeom prst="rect">
            <a:avLst/>
          </a:prstGeom>
          <a:noFill/>
          <a:ln>
            <a:noFill/>
          </a:ln>
        </p:spPr>
      </p:pic>
      <p:sp>
        <p:nvSpPr>
          <p:cNvPr id="149" name="Google Shape;149;p21"/>
          <p:cNvSpPr txBox="1"/>
          <p:nvPr/>
        </p:nvSpPr>
        <p:spPr>
          <a:xfrm>
            <a:off x="678550" y="2507567"/>
            <a:ext cx="1886400" cy="418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Lisa Anderson, partner at Ellis Wyatt Properties, LLC</a:t>
            </a:r>
            <a:endParaRPr sz="1000"/>
          </a:p>
        </p:txBody>
      </p:sp>
      <p:sp>
        <p:nvSpPr>
          <p:cNvPr id="150" name="Google Shape;150;p21"/>
          <p:cNvSpPr txBox="1"/>
          <p:nvPr/>
        </p:nvSpPr>
        <p:spPr>
          <a:xfrm>
            <a:off x="602350" y="4185075"/>
            <a:ext cx="2144400" cy="60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Robert Polak, serial entrepreneur and President of Future Tech Now</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